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21E1-1120-5012-673D-483978855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FC8E1-8025-EDB3-0B7F-264EE83F1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FCDBA-35DD-A8E4-5481-F0E72699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EDBB4-48D9-89AE-08AB-2C2A520B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6EE16-55F7-653C-EA18-4E7FADF2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2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E053-7A5F-590D-8777-0F7FE867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4B74A-1625-B353-1290-855B49713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88C4-42D7-EA86-E72A-45094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AF380-D562-6FB1-A4CB-C2092F82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49C8E-33B5-8C88-55F1-14E4EE9E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FB001F-0651-09CD-A7DD-F56A695E8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8B59E-67F8-1B21-0FD3-859C23289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3C334-4C78-B430-620B-1901DA26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4BEC-3B55-0849-72CD-BDB2F3A7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073FF-7041-F7A4-ADE1-D0B3D431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5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D462-6D7B-1215-25C1-F0135B5A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91EF-D136-5A24-4E78-F226BBF80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C7B60-9D9C-297D-88A5-2ECC85FE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E8DD3-66AB-CFFB-6A45-A7EFA72E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A292D-4EFB-93C1-CF37-0A9081D3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1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0442-6524-8210-77C9-BC247848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F660E-C0BE-23FB-948B-19613AED4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F0B1-C010-51A3-A335-09E08003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6CDE8-C56F-8FCE-F87B-8AA46AEB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D13-9A08-7251-4163-DF67C48A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8F87C-FD30-ED2D-5BEB-0FA3D713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7771A-5D1D-9724-2824-90D0CC1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B4816-C21E-81F5-B132-72293C4E6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FBE04-296C-942E-92FB-295AB961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68DA6-00F7-29DE-BFB7-66D1D907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EB0F0-4DAA-5797-456B-67D0B6BC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FB4B-9C42-7585-3A02-0D71D466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E2C8E-21BC-D477-68F2-FB744C389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2E05F-4EA4-EEB9-B3E2-DC8F85562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F54E2-17C9-46F2-52C0-7A676EF9D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00849A-D5DC-2D8A-E876-F024A2301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9F9E7-37C7-5CDA-3F30-46D167B8B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52AF9-4A85-9C15-6C32-8CCB6AE1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45637-EB80-736B-979D-82260260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4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3FBB-A57E-4D08-E45A-4A01CE77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22A10-7C9E-BE5E-1853-69AB7B4A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28FF5-7061-868E-B6A6-76485F93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6EEEC-1A92-A0D7-753D-36CE2B43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73A19-B8EF-09E9-FCED-3C295A78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4ED6E-6C2F-9E1A-4A9A-2963E817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07A76-2186-FDA1-57C3-185174C7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0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8B61-5937-2675-4B93-66E8D3FE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4157A-DAAA-7102-6AB9-8E3CE57C5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53C12-4D1F-ED99-CC01-02AD31308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72AB9-208C-4DF3-7A89-4F9768B4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D653F-5124-E0AA-27DF-66AFDD27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FFCDF-46BF-E1D6-3BB1-8A820F17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8CCC-64C9-D74E-22C1-57230811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C8914-B753-B142-6E56-4A544875A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65951-D28F-9BFD-A8CC-D50F8A89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B6BE0-AB24-93F5-787D-8D116435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9C107-9B66-3AF4-EFCD-85EF3651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8ED0F-E167-19B6-E370-0C845CC4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52A2A3-64FD-E40C-9A59-96ADEDE1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CC031-CE34-476C-5E85-F66BB5095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7FF1B-76ED-C1AD-67FB-C5287653E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A6C6-2899-4527-BD6E-566051318FD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A6E93-C6B1-9C0E-7947-4F6880DB9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F41B-BD79-23EF-647E-396F785C0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B9788-BE2D-414B-8B81-AB22B808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D09A31E-718E-4ED5-85AE-87EC52095C1A}"/>
              </a:ext>
            </a:extLst>
          </p:cNvPr>
          <p:cNvSpPr/>
          <p:nvPr/>
        </p:nvSpPr>
        <p:spPr>
          <a:xfrm>
            <a:off x="3763" y="31789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07840F-099A-447F-A9CB-2B1993555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9"/>
          <a:stretch/>
        </p:blipFill>
        <p:spPr>
          <a:xfrm>
            <a:off x="0" y="-478230"/>
            <a:ext cx="12188237" cy="528685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DA37D7-9DB3-4F4C-8CC5-6C12999D99E5}"/>
              </a:ext>
            </a:extLst>
          </p:cNvPr>
          <p:cNvSpPr/>
          <p:nvPr/>
        </p:nvSpPr>
        <p:spPr>
          <a:xfrm>
            <a:off x="1140945" y="4112170"/>
            <a:ext cx="9255783" cy="1568991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vi-VN" altLang="zh-CN" sz="4798" b="1" spc="300" dirty="0">
                <a:ln w="12700">
                  <a:noFill/>
                </a:ln>
                <a:solidFill>
                  <a:schemeClr val="accent4"/>
                </a:solidFill>
                <a:latin typeface="Times New Roman" panose="02020603050405020304" pitchFamily="18" charset="0"/>
                <a:ea typeface="经典综艺体简" panose="02010609000101010101" pitchFamily="49" charset="-122"/>
                <a:cs typeface="Times New Roman" panose="02020603050405020304" pitchFamily="18" charset="0"/>
              </a:rPr>
              <a:t>THỰC HÀNH TIẾNG VIỆT</a:t>
            </a:r>
            <a:r>
              <a:rPr lang="en-US" altLang="zh-CN" sz="4798" b="1" spc="300" dirty="0">
                <a:ln w="12700">
                  <a:noFill/>
                </a:ln>
                <a:solidFill>
                  <a:schemeClr val="accent4"/>
                </a:solidFill>
                <a:latin typeface="Times New Roman" panose="02020603050405020304" pitchFamily="18" charset="0"/>
                <a:ea typeface="经典综艺体简" panose="0201060900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4798" b="1" spc="300" dirty="0" err="1">
                <a:ln w="12700">
                  <a:noFill/>
                </a:ln>
                <a:solidFill>
                  <a:schemeClr val="accent4"/>
                </a:solidFill>
                <a:latin typeface="Times New Roman" panose="02020603050405020304" pitchFamily="18" charset="0"/>
                <a:ea typeface="经典综艺体简" panose="02010609000101010101" pitchFamily="49" charset="-122"/>
                <a:cs typeface="Times New Roman" panose="02020603050405020304" pitchFamily="18" charset="0"/>
              </a:rPr>
              <a:t>Dấu</a:t>
            </a:r>
            <a:r>
              <a:rPr lang="en-US" altLang="zh-CN" sz="4798" b="1" spc="300" dirty="0">
                <a:ln w="12700">
                  <a:noFill/>
                </a:ln>
                <a:solidFill>
                  <a:schemeClr val="accent4"/>
                </a:solidFill>
                <a:latin typeface="Times New Roman" panose="02020603050405020304" pitchFamily="18" charset="0"/>
                <a:ea typeface="经典综艺体简" panose="0201060900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798" b="1" spc="300" dirty="0" err="1">
                <a:ln w="12700">
                  <a:noFill/>
                </a:ln>
                <a:solidFill>
                  <a:schemeClr val="accent4"/>
                </a:solidFill>
                <a:latin typeface="Times New Roman" panose="02020603050405020304" pitchFamily="18" charset="0"/>
                <a:ea typeface="经典综艺体简" panose="02010609000101010101" pitchFamily="49" charset="-122"/>
                <a:cs typeface="Times New Roman" panose="02020603050405020304" pitchFamily="18" charset="0"/>
              </a:rPr>
              <a:t>ngoặc</a:t>
            </a:r>
            <a:r>
              <a:rPr lang="en-US" altLang="zh-CN" sz="4798" b="1" spc="300" dirty="0">
                <a:ln w="12700">
                  <a:noFill/>
                </a:ln>
                <a:solidFill>
                  <a:schemeClr val="accent4"/>
                </a:solidFill>
                <a:latin typeface="Times New Roman" panose="02020603050405020304" pitchFamily="18" charset="0"/>
                <a:ea typeface="经典综艺体简" panose="0201060900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798" b="1" spc="300" dirty="0" err="1">
                <a:ln w="12700">
                  <a:noFill/>
                </a:ln>
                <a:solidFill>
                  <a:schemeClr val="accent4"/>
                </a:solidFill>
                <a:latin typeface="Times New Roman" panose="02020603050405020304" pitchFamily="18" charset="0"/>
                <a:ea typeface="经典综艺体简" panose="02010609000101010101" pitchFamily="49" charset="-122"/>
                <a:cs typeface="Times New Roman" panose="02020603050405020304" pitchFamily="18" charset="0"/>
              </a:rPr>
              <a:t>kép</a:t>
            </a:r>
            <a:endParaRPr lang="zh-CN" altLang="en-US" sz="4798" b="1" spc="300" dirty="0">
              <a:ln w="12700">
                <a:noFill/>
              </a:ln>
              <a:solidFill>
                <a:schemeClr val="accent4"/>
              </a:solidFill>
              <a:latin typeface="Times New Roman" panose="02020603050405020304" pitchFamily="18" charset="0"/>
              <a:ea typeface="经典综艺体简" panose="0201060900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A_图片 8">
            <a:extLst>
              <a:ext uri="{FF2B5EF4-FFF2-40B4-BE49-F238E27FC236}">
                <a16:creationId xmlns:a16="http://schemas.microsoft.com/office/drawing/2014/main" id="{7D9FC246-2E2F-DC44-B393-C8DC4431E6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7553" y="4112170"/>
            <a:ext cx="1739440" cy="27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7771" y="763651"/>
            <a:ext cx="3423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91477"/>
              </p:ext>
            </p:extLst>
          </p:nvPr>
        </p:nvGraphicFramePr>
        <p:xfrm>
          <a:off x="660400" y="1487932"/>
          <a:ext cx="10858500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703">
                  <a:extLst>
                    <a:ext uri="{9D8B030D-6E8A-4147-A177-3AD203B41FA5}">
                      <a16:colId xmlns:a16="http://schemas.microsoft.com/office/drawing/2014/main" val="695333563"/>
                    </a:ext>
                  </a:extLst>
                </a:gridCol>
                <a:gridCol w="7890797">
                  <a:extLst>
                    <a:ext uri="{9D8B030D-6E8A-4147-A177-3AD203B41FA5}">
                      <a16:colId xmlns:a16="http://schemas.microsoft.com/office/drawing/2014/main" val="1176025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Nhóm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1, 2: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Bài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tập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Nhóm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3,4: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Bài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tập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21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800" b="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3/</a:t>
                      </a:r>
                      <a:r>
                        <a:rPr lang="en-US" sz="1800" b="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trang</a:t>
                      </a:r>
                      <a:r>
                        <a:rPr lang="en-US" sz="1800" b="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18: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 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gái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mấy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tập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4/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trang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19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buổi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lòng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ngắm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nhìn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tràn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đẩy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thấy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cũng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trẻ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tràn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đẩy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“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chẽn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lúa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đòng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đòng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", "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dướii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ngọn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khen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thầm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Bùi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đao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“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Đứng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 ")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Mấy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bẩn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lẫn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thổi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thấy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cay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mắt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mọi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bôm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thấy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nứt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nẻ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nhỏ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dưới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nhịp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guốc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Lam,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Gió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lạnh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đâu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mùa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486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6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7771" y="763651"/>
            <a:ext cx="3423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402034"/>
            <a:ext cx="10858500" cy="51547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3/ tr 18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 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4/ tr 18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7305" y="756851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6362" t="4366" r="8075" b="5399"/>
          <a:stretch/>
        </p:blipFill>
        <p:spPr>
          <a:xfrm>
            <a:off x="2015618" y="1534314"/>
            <a:ext cx="8229600" cy="47625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0" y="2379053"/>
            <a:ext cx="45887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150- 200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rong đó sử dụng dấu ngoặc kép.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8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7305" y="756851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538310"/>
            <a:ext cx="108585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150- 200 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xem là điểm tựa tinh thần của mình.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9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22227-8E97-9174-0946-28A7D704F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rtl="0"/>
            <a:r>
              <a:rPr lang="en-US" dirty="0" err="1">
                <a:ln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n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và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ghi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b="0" i="1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rtl="0"/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Chuẩn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b="0" i="1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b="0" i="1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n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lá</a:t>
            </a:r>
            <a:r>
              <a:rPr lang="en-US" i="1" dirty="0">
                <a:ln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n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cuối</a:t>
            </a:r>
            <a:r>
              <a:rPr lang="en-US" i="1" dirty="0">
                <a:ln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n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b="0" i="1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Ô Hen-</a:t>
            </a:r>
            <a:r>
              <a:rPr kumimoji="0" lang="en-US" b="0" i="0" u="none" strike="noStrike" cap="none" normalizeH="0" baseline="0" dirty="0" err="1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ri</a:t>
            </a:r>
            <a:r>
              <a:rPr kumimoji="0" lang="en-US" b="0" i="0" u="none" strike="noStrike" cap="none" normalizeH="0" baseline="0" dirty="0">
                <a:ln/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4C535C1-5C4F-BDE9-C8E7-C2A30EEC5EDD}"/>
              </a:ext>
            </a:extLst>
          </p:cNvPr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AA0EF-1098-D6A6-D489-51DAD860BA89}"/>
              </a:ext>
            </a:extLst>
          </p:cNvPr>
          <p:cNvSpPr/>
          <p:nvPr/>
        </p:nvSpPr>
        <p:spPr>
          <a:xfrm>
            <a:off x="2470969" y="810582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D102C52-97F9-3355-A95F-5CE8930B4641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64D28C99-8865-CC3D-8132-377A9ABCAB6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561432A2-A9D8-F0A7-0E20-40D5147F79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3CB3858-D811-D282-93BB-EDA986CBEB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10" name="Oval 6">
            <a:extLst>
              <a:ext uri="{FF2B5EF4-FFF2-40B4-BE49-F238E27FC236}">
                <a16:creationId xmlns:a16="http://schemas.microsoft.com/office/drawing/2014/main" id="{608ED6CE-F267-B743-5D70-A94A05AAAD70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553FF0FC-9333-B9B5-AE4C-2D7C2DC97CCF}"/>
              </a:ext>
            </a:extLst>
          </p:cNvPr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65A772-C86C-7DC0-1883-8F2E8BD56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8B0E94-88DA-B902-FEBB-11BAF7D8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505" y="816329"/>
            <a:ext cx="1577468" cy="627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4E01A6-2A8C-B29B-604F-6DC2E5BD8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EF7B03-B7B7-4317-E373-852D6684D53B}"/>
              </a:ext>
            </a:extLst>
          </p:cNvPr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C7EDFE9E-E5EF-CABB-56A8-5A89623770E5}"/>
              </a:ext>
            </a:extLst>
          </p:cNvPr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F4DDDD-4C52-F756-3AB9-49B0CCD11747}"/>
              </a:ext>
            </a:extLst>
          </p:cNvPr>
          <p:cNvSpPr/>
          <p:nvPr/>
        </p:nvSpPr>
        <p:spPr>
          <a:xfrm>
            <a:off x="4114620" y="756851"/>
            <a:ext cx="395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8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0272" y="792618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8287" y="1833622"/>
            <a:ext cx="68811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1803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20" y="1889138"/>
            <a:ext cx="3162170" cy="2201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20" y="4175942"/>
            <a:ext cx="3162170" cy="20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3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7169" y="795285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Hình thành kiến thức mới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261" y="11303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Xét ví dụ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5703" t="14819" r="9889" b="15504"/>
          <a:stretch/>
        </p:blipFill>
        <p:spPr>
          <a:xfrm>
            <a:off x="679341" y="3730850"/>
            <a:ext cx="2551471" cy="2389239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395891" y="1531793"/>
            <a:ext cx="5663380" cy="2506329"/>
          </a:xfrm>
          <a:prstGeom prst="wedgeRoundRectCallout">
            <a:avLst>
              <a:gd name="adj1" fmla="val -57812"/>
              <a:gd name="adj2" fmla="val 64854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81806" y="4427220"/>
          <a:ext cx="6814164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71388">
                  <a:extLst>
                    <a:ext uri="{9D8B030D-6E8A-4147-A177-3AD203B41FA5}">
                      <a16:colId xmlns:a16="http://schemas.microsoft.com/office/drawing/2014/main" val="587531530"/>
                    </a:ext>
                  </a:extLst>
                </a:gridCol>
                <a:gridCol w="2035141">
                  <a:extLst>
                    <a:ext uri="{9D8B030D-6E8A-4147-A177-3AD203B41FA5}">
                      <a16:colId xmlns:a16="http://schemas.microsoft.com/office/drawing/2014/main" val="2654142004"/>
                    </a:ext>
                  </a:extLst>
                </a:gridCol>
                <a:gridCol w="2507635">
                  <a:extLst>
                    <a:ext uri="{9D8B030D-6E8A-4147-A177-3AD203B41FA5}">
                      <a16:colId xmlns:a16="http://schemas.microsoft.com/office/drawing/2014/main" val="710087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thường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 theo dụng ý của tác giả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739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367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06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3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7169" y="795285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 thành kiến thức mới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261" y="11303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kép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Xét ví dụ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77169" y="2395220"/>
          <a:ext cx="6964339" cy="3840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36603">
                  <a:extLst>
                    <a:ext uri="{9D8B030D-6E8A-4147-A177-3AD203B41FA5}">
                      <a16:colId xmlns:a16="http://schemas.microsoft.com/office/drawing/2014/main" val="2878385554"/>
                    </a:ext>
                  </a:extLst>
                </a:gridCol>
                <a:gridCol w="2036603">
                  <a:extLst>
                    <a:ext uri="{9D8B030D-6E8A-4147-A177-3AD203B41FA5}">
                      <a16:colId xmlns:a16="http://schemas.microsoft.com/office/drawing/2014/main" val="270308832"/>
                    </a:ext>
                  </a:extLst>
                </a:gridCol>
                <a:gridCol w="2891133">
                  <a:extLst>
                    <a:ext uri="{9D8B030D-6E8A-4147-A177-3AD203B41FA5}">
                      <a16:colId xmlns:a16="http://schemas.microsoft.com/office/drawing/2014/main" val="26238520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thường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 theo dụng ý của tác giả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62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trùm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sò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26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vén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nghiêm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76519"/>
                  </a:ext>
                </a:extLst>
              </a:tr>
            </a:tbl>
          </a:graphicData>
        </a:graphic>
      </p:graphicFrame>
      <p:sp>
        <p:nvSpPr>
          <p:cNvPr id="4" name="Pentagon 3"/>
          <p:cNvSpPr/>
          <p:nvPr/>
        </p:nvSpPr>
        <p:spPr>
          <a:xfrm>
            <a:off x="675666" y="2539713"/>
            <a:ext cx="3301215" cy="3551494"/>
          </a:xfrm>
          <a:prstGeom prst="homePlate">
            <a:avLst>
              <a:gd name="adj" fmla="val 2109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sò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vén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7169" y="795285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 thành kiến thức mới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261" y="11303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kép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Xét ví dụ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2524849"/>
            <a:ext cx="10858500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sò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vén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7169" y="795285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 thành kiến thức mới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764" y="1123844"/>
            <a:ext cx="108585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14, SGK)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viết hoa lùi vào đầu dòng và kết thúc bằng dấu câu để ngắt đoạn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7771" y="763651"/>
            <a:ext cx="3423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Thực hành tiếng Việt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410671"/>
            <a:ext cx="108585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60399" y="2945605"/>
          <a:ext cx="10858500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19500">
                  <a:extLst>
                    <a:ext uri="{9D8B030D-6E8A-4147-A177-3AD203B41FA5}">
                      <a16:colId xmlns:a16="http://schemas.microsoft.com/office/drawing/2014/main" val="2445147036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905825174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14627420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 thông thường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 theo dụng ý của tác giả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10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682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85666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60400" y="4749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kép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4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7771" y="763651"/>
            <a:ext cx="3423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3230" y="2160979"/>
          <a:ext cx="10858499" cy="3962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3712">
                  <a:extLst>
                    <a:ext uri="{9D8B030D-6E8A-4147-A177-3AD203B41FA5}">
                      <a16:colId xmlns:a16="http://schemas.microsoft.com/office/drawing/2014/main" val="1351733155"/>
                    </a:ext>
                  </a:extLst>
                </a:gridCol>
                <a:gridCol w="4719484">
                  <a:extLst>
                    <a:ext uri="{9D8B030D-6E8A-4147-A177-3AD203B41FA5}">
                      <a16:colId xmlns:a16="http://schemas.microsoft.com/office/drawing/2014/main" val="3647094231"/>
                    </a:ext>
                  </a:extLst>
                </a:gridCol>
                <a:gridCol w="3925303">
                  <a:extLst>
                    <a:ext uri="{9D8B030D-6E8A-4147-A177-3AD203B41FA5}">
                      <a16:colId xmlns:a16="http://schemas.microsoft.com/office/drawing/2014/main" val="2528942906"/>
                    </a:ext>
                  </a:extLst>
                </a:gridCol>
              </a:tblGrid>
              <a:tr h="116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 thông thường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 theo dụng ý của tác giả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630716"/>
                  </a:ext>
                </a:extLst>
              </a:tr>
              <a:tr h="116273">
                <a:tc>
                  <a:txBody>
                    <a:bodyPr/>
                    <a:lstStyle/>
                    <a:p>
                      <a:pPr marL="165100" algn="just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Thảm thiết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Trớ trêu (tình huống của nhân vật)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793763"/>
                  </a:ext>
                </a:extLst>
              </a:tr>
              <a:tr h="174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giàu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cho trở nên giàu có, nhiều của cải, tiền bạc.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Tích lũy những viên bi (hành động của nhân vật Lợi)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428472"/>
                  </a:ext>
                </a:extLst>
              </a:tr>
              <a:tr h="763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Võ đài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Đài đấu võ.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 chức chọi dế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047536"/>
                  </a:ext>
                </a:extLst>
              </a:tr>
              <a:tr h="116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 thủ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 có khả năng ứng phó hơn hẳn người khác.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 chú dế thiện chiến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694022"/>
                  </a:ext>
                </a:extLst>
              </a:tr>
              <a:tr h="174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 giang hồ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tẩu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 xuất hiện của dế lủa trong trò chơi trọi dế của bọn trẻ con.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234406"/>
                  </a:ext>
                </a:extLst>
              </a:tr>
              <a:tr h="174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Trả thù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cho người đã gây hại cho mình chịu điều xứng đáng với điều người đó đã gây ra.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Nghịch ngợm (hành động của bọn trẻ con)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392405"/>
                  </a:ext>
                </a:extLst>
              </a:tr>
              <a:tr h="872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Cử hành tang lễ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 chức tang lễ cho người đã mất.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Chôn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95672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34168" y="112187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II.Thực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1/17</a:t>
            </a:r>
            <a:endParaRPr lang="en-US" sz="2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2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3422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THỰC HÀNH TIẾNG VIỆT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0877" y="6477"/>
            <a:ext cx="952453" cy="823170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895970" y="-12649"/>
            <a:ext cx="975545" cy="879487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94964" y="0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006092" y="718918"/>
            <a:ext cx="40527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</a:p>
        </p:txBody>
      </p:sp>
      <p:sp>
        <p:nvSpPr>
          <p:cNvPr id="9" name="Plaque 8"/>
          <p:cNvSpPr/>
          <p:nvPr/>
        </p:nvSpPr>
        <p:spPr>
          <a:xfrm>
            <a:off x="3893794" y="773084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7771" y="763651"/>
            <a:ext cx="3423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392154"/>
            <a:ext cx="10858500" cy="34004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2/18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ca"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1560</Words>
  <Application>Microsoft Office PowerPoint</Application>
  <PresentationFormat>Widescreen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Euphemia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Phuong</dc:creator>
  <cp:lastModifiedBy>Truong Thi Phuong</cp:lastModifiedBy>
  <cp:revision>13</cp:revision>
  <dcterms:created xsi:type="dcterms:W3CDTF">2022-07-15T11:11:03Z</dcterms:created>
  <dcterms:modified xsi:type="dcterms:W3CDTF">2022-07-20T09:15:27Z</dcterms:modified>
</cp:coreProperties>
</file>